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6" r:id="rId4"/>
    <p:sldId id="269" r:id="rId5"/>
    <p:sldId id="278" r:id="rId6"/>
    <p:sldId id="279" r:id="rId7"/>
    <p:sldId id="274" r:id="rId8"/>
    <p:sldId id="280" r:id="rId9"/>
    <p:sldId id="277" r:id="rId10"/>
    <p:sldId id="276" r:id="rId11"/>
    <p:sldId id="27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8F1C8-625C-4135-983F-01AB04F2C659}" type="datetimeFigureOut">
              <a:rPr lang="tr-TR" smtClean="0"/>
              <a:pPr/>
              <a:t>03/03/2015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17F7-DE71-47F3-94C1-C0AA08422D5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67594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DOKU VE ORGAN NAKLİ EĞİTİM UYGULAMA VE ARAŞTIRMA MERKEZİ MÜDÜRLÜĞÜ</a:t>
            </a:r>
            <a:br>
              <a:rPr lang="tr-TR" sz="3600" b="1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sz="3600" dirty="0" smtClean="0">
                <a:latin typeface="Arial" pitchFamily="34" charset="0"/>
                <a:cs typeface="Arial" pitchFamily="34" charset="0"/>
              </a:rPr>
              <a:t>01. 01. 2014- 31.12. 2014 FAALİYETLERİ 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 CAHİT TANYEL</a:t>
            </a:r>
            <a:endParaRPr lang="tr-T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76416" y="1686287"/>
            <a:ext cx="79928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2014 yılı içerisinde 214 kişinin organ ve doku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bağışçısı işlemleri ve Sağlık Bakanlığı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kayıtları yapılmıştır.  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99592" y="1628800"/>
            <a:ext cx="72747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2015 yılında beyin ölümü ve organ bağışı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sayılarımızı arttırmak hedeflenmektedir. 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Saygılarımla bilgilerinize sunarım. 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/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MERKEZİMİZ FAALİYETLERİ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332037"/>
            <a:ext cx="8686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Organ nakli faaliyetleri </a:t>
            </a:r>
          </a:p>
          <a:p>
            <a:pPr marL="514350" indent="-514350">
              <a:buAutoNum type="arabicPeriod"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Organ sağlamaya yönelik faaliyetler</a:t>
            </a:r>
          </a:p>
          <a:p>
            <a:pPr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3.  Eğitim faaliyetleri</a:t>
            </a:r>
          </a:p>
          <a:p>
            <a:pPr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4.  Organ bağışını yaygınlaştırma faaliyetleri </a:t>
            </a:r>
          </a:p>
          <a:p>
            <a:pPr>
              <a:buNone/>
            </a:pP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2339752" y="1340768"/>
            <a:ext cx="369787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Halen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1. Böbrek nakli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2. Karaciğer nakli</a:t>
            </a:r>
          </a:p>
          <a:p>
            <a:pPr marL="342900" indent="-342900"/>
            <a:r>
              <a:rPr lang="tr-TR" sz="2800" b="1" dirty="0" smtClean="0">
                <a:latin typeface="Arial" pitchFamily="34" charset="0"/>
                <a:cs typeface="Arial" pitchFamily="34" charset="0"/>
              </a:rPr>
              <a:t>3. Kalp nakli</a:t>
            </a:r>
          </a:p>
          <a:p>
            <a:pPr marL="342900" indent="-342900"/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tr-TR" sz="2800" b="1" dirty="0" smtClean="0">
                <a:latin typeface="Arial" pitchFamily="34" charset="0"/>
                <a:cs typeface="Arial" pitchFamily="34" charset="0"/>
              </a:rPr>
              <a:t>ruhsatlarımız vardır.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0" y="764704"/>
            <a:ext cx="909736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Ulusal Böbrek Nakli bekleme listesine 87 yeni hasta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kaydedilmiştir. 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30 hastaya canlıdan, 8 hastaya kadavradan olmak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üzere 38 erişkin,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6 hastaya canlıdan, 1 hastaya kadavradan olmak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üzere 7 çocuk,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toplam 45 hastaya böbrek nakli yapılmıştır. 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700808"/>
            <a:ext cx="82461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Karaciğer Nakli Konseyi oluşturulmuştur.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Hasta kabulüne başlanmıştır.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Karaciğer nakli kararı alınan 7  hastanın TODS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sistemine </a:t>
            </a: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kaydı yapılmıştır. </a:t>
            </a:r>
            <a:endParaRPr lang="tr-TR" sz="2800" dirty="0" smtClean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99592" y="1768167"/>
            <a:ext cx="68407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Kalp Nakli Konseyi oluşturulmuştur.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Hasta kabulüne başlanmıştır.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Kalp nakli kararı alınan 5 hastanın TODS Sistemine kaydı yapılmıştır.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Son 6 haftada 4 kalp nakli yapılmıştır. </a:t>
            </a:r>
            <a:endParaRPr lang="tr-TR" sz="2800" dirty="0" smtClean="0">
              <a:latin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tr-TR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2060848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Organ nakli programımızın yürümesi için, hastanelerimizden organ bağışı sağlanmalıdır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Organ bağışı için beyin ölümü tanısı konulmuş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olmalıdır.  </a:t>
            </a:r>
          </a:p>
          <a:p>
            <a:pPr lvl="0"/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o"/>
          <p:cNvGraphicFramePr>
            <a:graphicFrameLocks noGrp="1"/>
          </p:cNvGraphicFramePr>
          <p:nvPr/>
        </p:nvGraphicFramePr>
        <p:xfrm>
          <a:off x="762000" y="1066800"/>
          <a:ext cx="7086599" cy="4800600"/>
        </p:xfrm>
        <a:graphic>
          <a:graphicData uri="http://schemas.openxmlformats.org/drawingml/2006/table">
            <a:tbl>
              <a:tblPr/>
              <a:tblGrid>
                <a:gridCol w="1062191"/>
                <a:gridCol w="1300009"/>
                <a:gridCol w="838200"/>
                <a:gridCol w="1219200"/>
                <a:gridCol w="838200"/>
                <a:gridCol w="882247"/>
                <a:gridCol w="946552"/>
              </a:tblGrid>
              <a:tr h="480060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        Yıllar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Beyin </a:t>
                      </a:r>
                      <a:r>
                        <a:rPr lang="tr-TR" sz="20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ölm</a:t>
                      </a:r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Bağışçı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Beyin </a:t>
                      </a:r>
                      <a:r>
                        <a:rPr lang="tr-TR" sz="20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ölm</a:t>
                      </a:r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Bağışçı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   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    %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311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1478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345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379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1810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12" name="12 Metin kutusu"/>
          <p:cNvSpPr txBox="1">
            <a:spLocks noChangeArrowheads="1"/>
          </p:cNvSpPr>
          <p:nvPr/>
        </p:nvSpPr>
        <p:spPr bwMode="auto">
          <a:xfrm>
            <a:off x="1676400" y="533400"/>
            <a:ext cx="5760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 b="1" dirty="0"/>
              <a:t>    HACETTEPE     </a:t>
            </a:r>
            <a:r>
              <a:rPr lang="tr-TR" sz="2000" b="1" dirty="0" smtClean="0"/>
              <a:t>                  </a:t>
            </a:r>
            <a:r>
              <a:rPr lang="tr-TR" sz="2000" b="1" dirty="0"/>
              <a:t>TÜRKİYE               KATKIMIZ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27584" y="1829142"/>
            <a:ext cx="75969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9 eğitim toplantısı düzenlenmiş,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bu toplantılarda 9 ila 130 arasında değişen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sayıda katılımcılarla toplam 421 katılımcıya </a:t>
            </a: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ulaşılmıştır. 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Özel 1">
      <a:dk1>
        <a:srgbClr val="002060"/>
      </a:dk1>
      <a:lt1>
        <a:srgbClr val="FF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289</Words>
  <Application>Microsoft Office PowerPoint</Application>
  <PresentationFormat>Ekran Gösterisi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DOKU VE ORGAN NAKLİ EĞİTİM UYGULAMA VE ARAŞTIRMA MERKEZİ MÜDÜRLÜĞÜ  01. 01. 2014- 31.12. 2014 FAALİYETLERİ </vt:lpstr>
      <vt:lpstr>MERKEZİMİZ FAALİYETLERİ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SAĞLIĞI ENSTİTÜSÜ  15.2.2012- 15.9.2012 FAALİYETLERİ </dc:title>
  <dc:creator>Computer</dc:creator>
  <cp:lastModifiedBy>Hacettepe</cp:lastModifiedBy>
  <cp:revision>41</cp:revision>
  <dcterms:created xsi:type="dcterms:W3CDTF">2012-09-17T18:32:12Z</dcterms:created>
  <dcterms:modified xsi:type="dcterms:W3CDTF">2015-03-03T10:14:58Z</dcterms:modified>
</cp:coreProperties>
</file>